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27"/>
  </p:notesMasterIdLst>
  <p:sldIdLst>
    <p:sldId id="257" r:id="rId4"/>
    <p:sldId id="283" r:id="rId5"/>
    <p:sldId id="276" r:id="rId6"/>
    <p:sldId id="279" r:id="rId7"/>
    <p:sldId id="285" r:id="rId8"/>
    <p:sldId id="284" r:id="rId9"/>
    <p:sldId id="294" r:id="rId10"/>
    <p:sldId id="295" r:id="rId11"/>
    <p:sldId id="298" r:id="rId12"/>
    <p:sldId id="299" r:id="rId13"/>
    <p:sldId id="300" r:id="rId14"/>
    <p:sldId id="301" r:id="rId15"/>
    <p:sldId id="307" r:id="rId16"/>
    <p:sldId id="286" r:id="rId17"/>
    <p:sldId id="302" r:id="rId18"/>
    <p:sldId id="288" r:id="rId19"/>
    <p:sldId id="289" r:id="rId20"/>
    <p:sldId id="290" r:id="rId21"/>
    <p:sldId id="303" r:id="rId22"/>
    <p:sldId id="305" r:id="rId23"/>
    <p:sldId id="306" r:id="rId24"/>
    <p:sldId id="304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6BFC9B-6ACA-9F48-8EBE-C5B1A883B14E}">
          <p14:sldIdLst>
            <p14:sldId id="257"/>
            <p14:sldId id="283"/>
            <p14:sldId id="276"/>
            <p14:sldId id="279"/>
            <p14:sldId id="285"/>
            <p14:sldId id="284"/>
            <p14:sldId id="294"/>
            <p14:sldId id="295"/>
            <p14:sldId id="298"/>
            <p14:sldId id="299"/>
            <p14:sldId id="300"/>
            <p14:sldId id="301"/>
            <p14:sldId id="307"/>
            <p14:sldId id="286"/>
            <p14:sldId id="302"/>
            <p14:sldId id="288"/>
            <p14:sldId id="289"/>
            <p14:sldId id="290"/>
            <p14:sldId id="303"/>
            <p14:sldId id="305"/>
            <p14:sldId id="306"/>
            <p14:sldId id="304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0" autoAdjust="0"/>
    <p:restoredTop sz="94636" autoAdjust="0"/>
  </p:normalViewPr>
  <p:slideViewPr>
    <p:cSldViewPr snapToGrid="0">
      <p:cViewPr varScale="1">
        <p:scale>
          <a:sx n="85" d="100"/>
          <a:sy n="85" d="100"/>
        </p:scale>
        <p:origin x="6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24/10/2019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975015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24/10/2019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24/10/2019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24/10/2019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24/10/2019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24/10/2019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24/10/2019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24/10/2019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24/10/2019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24/10/2019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Pacman Capture the Flag</a:t>
            </a:r>
          </a:p>
          <a:p>
            <a:pPr lvl="1"/>
            <a:r>
              <a:rPr lang="en-AU" dirty="0"/>
              <a:t>COMP90054 AI Planning for Autonomy – Project2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3" y="5394937"/>
            <a:ext cx="5198372" cy="114238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Team:  A</a:t>
            </a:r>
            <a:r>
              <a:rPr lang="en-US" altLang="zh-CN" dirty="0" err="1"/>
              <a:t>ce</a:t>
            </a:r>
            <a:endParaRPr lang="en-AU" dirty="0"/>
          </a:p>
          <a:p>
            <a:pPr lvl="1"/>
            <a:r>
              <a:rPr lang="en-AU" dirty="0" err="1"/>
              <a:t>Junjie</a:t>
            </a:r>
            <a:r>
              <a:rPr lang="en-AU" dirty="0"/>
              <a:t> Huang 1016904</a:t>
            </a:r>
          </a:p>
          <a:p>
            <a:pPr lvl="1"/>
            <a:r>
              <a:rPr lang="en-AU" dirty="0" err="1"/>
              <a:t>Jianhong</a:t>
            </a:r>
            <a:r>
              <a:rPr lang="en-AU" dirty="0"/>
              <a:t> Lu  981383</a:t>
            </a:r>
          </a:p>
          <a:p>
            <a:pPr lvl="1"/>
            <a:r>
              <a:rPr lang="en-AU" dirty="0"/>
              <a:t>Tong Mu 1004452</a:t>
            </a:r>
          </a:p>
          <a:p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A* Algorithm – Offensive Agent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52701"/>
            <a:ext cx="5069747" cy="2352595"/>
          </a:xfrm>
        </p:spPr>
        <p:txBody>
          <a:bodyPr/>
          <a:lstStyle/>
          <a:p>
            <a:r>
              <a:rPr lang="en-AU" sz="2800" dirty="0"/>
              <a:t> </a:t>
            </a:r>
            <a:r>
              <a:rPr lang="en-AU" sz="2800" b="1" dirty="0"/>
              <a:t>Strategy:</a:t>
            </a:r>
          </a:p>
          <a:p>
            <a:pPr marL="774900" lvl="2" indent="-342900" algn="just">
              <a:buFont typeface="Arial" panose="020B0604020202020204" pitchFamily="34" charset="0"/>
              <a:buChar char="•"/>
            </a:pPr>
            <a:r>
              <a:rPr lang="en-AU" sz="2800" dirty="0"/>
              <a:t>If the ending of the game is coming, and we get higher scores, our agent will return home to help our defensive agent.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09723-0113-1742-B3B8-8619C8F36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3" y="2209040"/>
            <a:ext cx="4555271" cy="30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96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A* Algorithm – Defensive Agent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027" y="2136444"/>
            <a:ext cx="4264032" cy="3028113"/>
          </a:xfrm>
        </p:spPr>
        <p:txBody>
          <a:bodyPr/>
          <a:lstStyle/>
          <a:p>
            <a:r>
              <a:rPr lang="en-AU" sz="2800" b="1" dirty="0"/>
              <a:t>Strategy:</a:t>
            </a:r>
          </a:p>
          <a:p>
            <a:pPr marL="558900" lvl="1" indent="-342900"/>
            <a:r>
              <a:rPr lang="en-AU" altLang="zh-CN" sz="2800" dirty="0"/>
              <a:t>Set the defensive point</a:t>
            </a:r>
          </a:p>
          <a:p>
            <a:endParaRPr lang="en-AU" sz="2800" dirty="0"/>
          </a:p>
          <a:p>
            <a:r>
              <a:rPr lang="en-AU" altLang="zh-CN" sz="2800" b="1" dirty="0"/>
              <a:t>Advantage:</a:t>
            </a:r>
          </a:p>
          <a:p>
            <a:pPr marL="558900" lvl="1" indent="-342900"/>
            <a:r>
              <a:rPr lang="en-AU" sz="2800" dirty="0"/>
              <a:t>Maximize the horizon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593674D5-8A4A-46E1-851A-843A5031D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8" y="1895912"/>
            <a:ext cx="4838392" cy="31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7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A* Algorithm – Defensive Agent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948" y="2213407"/>
            <a:ext cx="4792911" cy="3028113"/>
          </a:xfrm>
        </p:spPr>
        <p:txBody>
          <a:bodyPr/>
          <a:lstStyle/>
          <a:p>
            <a:r>
              <a:rPr lang="en-AU" sz="2800" b="1" dirty="0"/>
              <a:t>Strategy:</a:t>
            </a:r>
          </a:p>
          <a:p>
            <a:pPr marL="558900" lvl="1" indent="-342900"/>
            <a:r>
              <a:rPr lang="en-AU" altLang="zh-CN" sz="2800" dirty="0"/>
              <a:t>Predict </a:t>
            </a:r>
            <a:r>
              <a:rPr lang="en-US" altLang="zh-CN" sz="2800" dirty="0"/>
              <a:t>enemy’s next target</a:t>
            </a:r>
            <a:endParaRPr lang="en-AU" altLang="zh-CN" sz="2800" dirty="0"/>
          </a:p>
          <a:p>
            <a:endParaRPr lang="en-AU" sz="2800" dirty="0"/>
          </a:p>
          <a:p>
            <a:r>
              <a:rPr lang="en-AU" altLang="zh-CN" sz="2800" b="1" dirty="0"/>
              <a:t>Advantage:</a:t>
            </a:r>
          </a:p>
          <a:p>
            <a:pPr marL="558900" lvl="1" indent="-342900"/>
            <a:r>
              <a:rPr lang="en-AU" sz="2800" dirty="0"/>
              <a:t>Improve the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pic>
        <p:nvPicPr>
          <p:cNvPr id="10" name="图片 9" descr="图片包含 钟表, 亮, 黑暗, 游戏机&#10;&#10;描述已自动生成">
            <a:extLst>
              <a:ext uri="{FF2B5EF4-FFF2-40B4-BE49-F238E27FC236}">
                <a16:creationId xmlns:a16="http://schemas.microsoft.com/office/drawing/2014/main" id="{5B980580-84C3-4611-B965-5BE637093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9" y="1861070"/>
            <a:ext cx="5263044" cy="35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5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Improvements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582" y="2156683"/>
            <a:ext cx="5253933" cy="2544634"/>
          </a:xfrm>
        </p:spPr>
        <p:txBody>
          <a:bodyPr/>
          <a:lstStyle/>
          <a:p>
            <a:r>
              <a:rPr lang="en-AU" sz="2800" b="1" dirty="0"/>
              <a:t>Problem</a:t>
            </a:r>
          </a:p>
          <a:p>
            <a:endParaRPr lang="en-AU" sz="2800" b="1" dirty="0"/>
          </a:p>
          <a:p>
            <a:pPr marL="889200" lvl="2" indent="-457200" algn="just"/>
            <a:r>
              <a:rPr lang="en-AU" sz="2800" dirty="0"/>
              <a:t>Agent will choose the route which go through the ghost with the traditional heuristic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A4E1B60-F55F-4E35-A647-D51C5BB9409F}"/>
              </a:ext>
            </a:extLst>
          </p:cNvPr>
          <p:cNvSpPr txBox="1">
            <a:spLocks/>
          </p:cNvSpPr>
          <p:nvPr/>
        </p:nvSpPr>
        <p:spPr>
          <a:xfrm>
            <a:off x="6096000" y="2156683"/>
            <a:ext cx="5553140" cy="2544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b="1" dirty="0"/>
              <a:t>Solution</a:t>
            </a:r>
          </a:p>
          <a:p>
            <a:endParaRPr lang="en-AU" sz="2800" b="1" dirty="0"/>
          </a:p>
          <a:p>
            <a:pPr marL="889200" lvl="2" indent="-457200"/>
            <a:r>
              <a:rPr lang="en-AU" sz="2800" dirty="0"/>
              <a:t>Make a distance weight list</a:t>
            </a:r>
          </a:p>
        </p:txBody>
      </p:sp>
    </p:spTree>
    <p:extLst>
      <p:ext uri="{BB962C8B-B14F-4D97-AF65-F5344CB8AC3E}">
        <p14:creationId xmlns:p14="http://schemas.microsoft.com/office/powerpoint/2010/main" val="169938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Approximate Q-Learning – Offensive Agent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583" y="2156683"/>
            <a:ext cx="5553140" cy="2544634"/>
          </a:xfrm>
        </p:spPr>
        <p:txBody>
          <a:bodyPr/>
          <a:lstStyle/>
          <a:p>
            <a:r>
              <a:rPr lang="en-AU" sz="2800" b="1" dirty="0"/>
              <a:t>Basic idea</a:t>
            </a:r>
          </a:p>
          <a:p>
            <a:endParaRPr lang="en-AU" sz="2800" b="1" dirty="0"/>
          </a:p>
          <a:p>
            <a:pPr marL="889200" lvl="2" indent="-457200"/>
            <a:r>
              <a:rPr lang="en-AU" sz="2800" dirty="0"/>
              <a:t>Extract features</a:t>
            </a:r>
          </a:p>
          <a:p>
            <a:pPr marL="889200" lvl="2" indent="-457200"/>
            <a:r>
              <a:rPr lang="en-AU" sz="2800" dirty="0"/>
              <a:t>Training and update</a:t>
            </a:r>
          </a:p>
          <a:p>
            <a:pPr marL="889200" lvl="2" indent="-457200"/>
            <a:r>
              <a:rPr lang="en-AU" sz="2800" dirty="0"/>
              <a:t>Input the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12098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Approximate Q-Learning – Offensive Agent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3E7E59D-C08F-41CC-A46F-210E3CC333AF}"/>
              </a:ext>
            </a:extLst>
          </p:cNvPr>
          <p:cNvSpPr txBox="1">
            <a:spLocks/>
          </p:cNvSpPr>
          <p:nvPr/>
        </p:nvSpPr>
        <p:spPr>
          <a:xfrm>
            <a:off x="494998" y="2401505"/>
            <a:ext cx="6518198" cy="2054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2800" b="1" dirty="0"/>
              <a:t>Bottleneck &amp; Issue </a:t>
            </a:r>
          </a:p>
          <a:p>
            <a:endParaRPr lang="en-AU" altLang="zh-CN" sz="2800" b="1" dirty="0"/>
          </a:p>
          <a:p>
            <a:pPr marL="889200" lvl="2" indent="-457200"/>
            <a:r>
              <a:rPr lang="en-AU" altLang="zh-CN" sz="2800" dirty="0"/>
              <a:t>Long Training time</a:t>
            </a:r>
          </a:p>
          <a:p>
            <a:pPr marL="889200" lvl="2" indent="-457200"/>
            <a:r>
              <a:rPr lang="en-AU" altLang="zh-CN" sz="2800" dirty="0"/>
              <a:t>Some useless features leads to bad performance</a:t>
            </a:r>
          </a:p>
        </p:txBody>
      </p:sp>
    </p:spTree>
    <p:extLst>
      <p:ext uri="{BB962C8B-B14F-4D97-AF65-F5344CB8AC3E}">
        <p14:creationId xmlns:p14="http://schemas.microsoft.com/office/powerpoint/2010/main" val="213883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065329" cy="2272930"/>
          </a:xfrm>
        </p:spPr>
        <p:txBody>
          <a:bodyPr/>
          <a:lstStyle/>
          <a:p>
            <a:r>
              <a:rPr lang="en-AU" dirty="0"/>
              <a:t>Part 3</a:t>
            </a:r>
          </a:p>
          <a:p>
            <a:r>
              <a:rPr lang="en-AU" dirty="0"/>
              <a:t>Conclusion &amp; Future Improvement</a:t>
            </a:r>
            <a:br>
              <a:rPr lang="en-AU" dirty="0"/>
            </a:b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49359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7F4F240-8824-4FB3-83FA-8A621AC47F4E}"/>
              </a:ext>
            </a:extLst>
          </p:cNvPr>
          <p:cNvSpPr txBox="1">
            <a:spLocks/>
          </p:cNvSpPr>
          <p:nvPr/>
        </p:nvSpPr>
        <p:spPr>
          <a:xfrm>
            <a:off x="494998" y="2401505"/>
            <a:ext cx="4513230" cy="2054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2800" b="1" dirty="0"/>
              <a:t>Strength:</a:t>
            </a:r>
          </a:p>
          <a:p>
            <a:endParaRPr lang="en-AU" altLang="zh-CN" sz="2800" b="1" dirty="0"/>
          </a:p>
          <a:p>
            <a:pPr marL="889200" lvl="2" indent="-457200"/>
            <a:r>
              <a:rPr lang="en-AU" altLang="zh-CN" sz="2800" dirty="0"/>
              <a:t>Accurate</a:t>
            </a:r>
          </a:p>
          <a:p>
            <a:pPr marL="889200" lvl="2" indent="-457200"/>
            <a:r>
              <a:rPr lang="en-AU" altLang="zh-CN" sz="2800" dirty="0"/>
              <a:t>Generalized enough</a:t>
            </a:r>
          </a:p>
          <a:p>
            <a:pPr marL="889200" lvl="2" indent="-457200"/>
            <a:r>
              <a:rPr lang="en-AU" altLang="zh-CN" sz="2800" dirty="0"/>
              <a:t>Less computation time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D641CF0-F1B5-43E1-8346-F121FB28AB93}"/>
              </a:ext>
            </a:extLst>
          </p:cNvPr>
          <p:cNvSpPr txBox="1">
            <a:spLocks/>
          </p:cNvSpPr>
          <p:nvPr/>
        </p:nvSpPr>
        <p:spPr>
          <a:xfrm>
            <a:off x="6446829" y="2401505"/>
            <a:ext cx="4513230" cy="2054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2800" b="1" dirty="0"/>
              <a:t>Weakness:</a:t>
            </a:r>
          </a:p>
          <a:p>
            <a:endParaRPr lang="en-AU" altLang="zh-CN" sz="2800" b="1" dirty="0"/>
          </a:p>
          <a:p>
            <a:pPr marL="889200" lvl="2" indent="-457200"/>
            <a:r>
              <a:rPr lang="en-AU" altLang="zh-CN" sz="2800" dirty="0"/>
              <a:t>Easy to dead lock</a:t>
            </a:r>
          </a:p>
        </p:txBody>
      </p:sp>
    </p:spTree>
    <p:extLst>
      <p:ext uri="{BB962C8B-B14F-4D97-AF65-F5344CB8AC3E}">
        <p14:creationId xmlns:p14="http://schemas.microsoft.com/office/powerpoint/2010/main" val="19062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Improvement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/>
          </a:p>
        </p:txBody>
      </p:sp>
      <p:pic>
        <p:nvPicPr>
          <p:cNvPr id="5" name="图片 4" descr="图片包含 游戏机, 钟表&#10;&#10;描述已自动生成">
            <a:extLst>
              <a:ext uri="{FF2B5EF4-FFF2-40B4-BE49-F238E27FC236}">
                <a16:creationId xmlns:a16="http://schemas.microsoft.com/office/drawing/2014/main" id="{39D7FA06-EB40-4942-AAC9-70862333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9" y="2022634"/>
            <a:ext cx="5459904" cy="3639936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45281EB-2373-4D0D-B417-A3856C6823A4}"/>
              </a:ext>
            </a:extLst>
          </p:cNvPr>
          <p:cNvSpPr txBox="1">
            <a:spLocks/>
          </p:cNvSpPr>
          <p:nvPr/>
        </p:nvSpPr>
        <p:spPr>
          <a:xfrm>
            <a:off x="6820046" y="2812566"/>
            <a:ext cx="4513230" cy="2054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2800" b="1" dirty="0"/>
              <a:t>Method:</a:t>
            </a:r>
          </a:p>
          <a:p>
            <a:endParaRPr lang="en-AU" altLang="zh-CN" sz="2800" b="1" dirty="0"/>
          </a:p>
          <a:p>
            <a:pPr marL="889200" lvl="2" indent="-457200"/>
            <a:r>
              <a:rPr lang="en-AU" altLang="zh-CN" sz="2800" dirty="0"/>
              <a:t>Force agent to move some steps </a:t>
            </a:r>
          </a:p>
        </p:txBody>
      </p:sp>
    </p:spTree>
    <p:extLst>
      <p:ext uri="{BB962C8B-B14F-4D97-AF65-F5344CB8AC3E}">
        <p14:creationId xmlns:p14="http://schemas.microsoft.com/office/powerpoint/2010/main" val="1127792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065329" cy="2272930"/>
          </a:xfrm>
        </p:spPr>
        <p:txBody>
          <a:bodyPr/>
          <a:lstStyle/>
          <a:p>
            <a:r>
              <a:rPr lang="en-AU" dirty="0"/>
              <a:t>Part 4</a:t>
            </a:r>
          </a:p>
          <a:p>
            <a:r>
              <a:rPr lang="en-AU" dirty="0"/>
              <a:t>Demos for technologies</a:t>
            </a:r>
            <a:br>
              <a:rPr lang="en-AU" dirty="0"/>
            </a:b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7309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A8D8B90-4599-B84F-97A1-2C3B2E7B0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4772203" cy="227293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05F27C-86A0-1545-8358-B9ACC5E1C409}"/>
              </a:ext>
            </a:extLst>
          </p:cNvPr>
          <p:cNvSpPr/>
          <p:nvPr/>
        </p:nvSpPr>
        <p:spPr>
          <a:xfrm>
            <a:off x="4080238" y="1156299"/>
            <a:ext cx="6165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Part 1 – challenges &amp; Strategy Design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075B14-818D-2248-B196-686F343BE591}"/>
              </a:ext>
            </a:extLst>
          </p:cNvPr>
          <p:cNvSpPr/>
          <p:nvPr/>
        </p:nvSpPr>
        <p:spPr>
          <a:xfrm>
            <a:off x="4080236" y="2025135"/>
            <a:ext cx="4772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Part 2– Techniques Uses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DD3C63-2C48-2644-A6EB-E847F917275A}"/>
              </a:ext>
            </a:extLst>
          </p:cNvPr>
          <p:cNvSpPr/>
          <p:nvPr/>
        </p:nvSpPr>
        <p:spPr>
          <a:xfrm>
            <a:off x="4945503" y="3040617"/>
            <a:ext cx="329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</a:rPr>
              <a:t>  2.1– Heuristic Search Algorithm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9E2FC9-2C47-CA46-B81D-18D12242C94F}"/>
              </a:ext>
            </a:extLst>
          </p:cNvPr>
          <p:cNvSpPr/>
          <p:nvPr/>
        </p:nvSpPr>
        <p:spPr>
          <a:xfrm>
            <a:off x="5036297" y="3878337"/>
            <a:ext cx="3041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</a:rPr>
              <a:t>2.2 –Approximate Q-Learning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1A1DD6-C78A-A246-9262-B8C0AFB31A22}"/>
              </a:ext>
            </a:extLst>
          </p:cNvPr>
          <p:cNvSpPr/>
          <p:nvPr/>
        </p:nvSpPr>
        <p:spPr>
          <a:xfrm>
            <a:off x="4080236" y="4690179"/>
            <a:ext cx="9445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Part 3 – Conclusion and Future Improvement</a:t>
            </a: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67EAB60E-9302-4370-BFBA-3D855ACF280B}"/>
              </a:ext>
            </a:extLst>
          </p:cNvPr>
          <p:cNvSpPr/>
          <p:nvPr/>
        </p:nvSpPr>
        <p:spPr>
          <a:xfrm>
            <a:off x="4080236" y="5469590"/>
            <a:ext cx="9445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Part 4 – Demos</a:t>
            </a:r>
          </a:p>
        </p:txBody>
      </p:sp>
    </p:spTree>
    <p:extLst>
      <p:ext uri="{BB962C8B-B14F-4D97-AF65-F5344CB8AC3E}">
        <p14:creationId xmlns:p14="http://schemas.microsoft.com/office/powerpoint/2010/main" val="1560532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Heuristic Search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pic>
        <p:nvPicPr>
          <p:cNvPr id="3" name="heuristic">
            <a:hlinkClick r:id="" action="ppaction://media"/>
            <a:extLst>
              <a:ext uri="{FF2B5EF4-FFF2-40B4-BE49-F238E27FC236}">
                <a16:creationId xmlns:a16="http://schemas.microsoft.com/office/drawing/2014/main" id="{4A3DF802-5005-4DD7-8688-14BF82C40F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301" y="1282426"/>
            <a:ext cx="9417604" cy="529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Approximate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pic>
        <p:nvPicPr>
          <p:cNvPr id="3" name="Q_learning_complete">
            <a:hlinkClick r:id="" action="ppaction://media"/>
            <a:extLst>
              <a:ext uri="{FF2B5EF4-FFF2-40B4-BE49-F238E27FC236}">
                <a16:creationId xmlns:a16="http://schemas.microsoft.com/office/drawing/2014/main" id="{00BF22E9-E651-45EC-8856-9DA76FA71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994" y="1511592"/>
            <a:ext cx="92390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3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34C58A1-CFF8-4A89-BC0A-6B5AC6E15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102073" cy="2272930"/>
          </a:xfrm>
        </p:spPr>
        <p:txBody>
          <a:bodyPr/>
          <a:lstStyle/>
          <a:p>
            <a:r>
              <a:rPr lang="en-US" altLang="zh-CN" dirty="0"/>
              <a:t>Thank you for your listening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820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380198"/>
            <a:ext cx="5506290" cy="1752531"/>
          </a:xfrm>
        </p:spPr>
        <p:txBody>
          <a:bodyPr/>
          <a:lstStyle/>
          <a:p>
            <a:pPr lvl="1"/>
            <a:r>
              <a:rPr lang="en-AU" sz="3200" dirty="0">
                <a:solidFill>
                  <a:schemeClr val="bg1"/>
                </a:solidFill>
              </a:rPr>
              <a:t>Research Plan of Chinese Event Detection in Social Media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3" y="5394937"/>
            <a:ext cx="5198372" cy="1142388"/>
          </a:xfrm>
        </p:spPr>
        <p:txBody>
          <a:bodyPr>
            <a:normAutofit/>
          </a:bodyPr>
          <a:lstStyle/>
          <a:p>
            <a:r>
              <a:rPr lang="en-AU" dirty="0"/>
              <a:t>Mu Tong</a:t>
            </a:r>
          </a:p>
          <a:p>
            <a:r>
              <a:rPr lang="en-AU" dirty="0"/>
              <a:t>1004452</a:t>
            </a:r>
          </a:p>
          <a:p>
            <a:r>
              <a:rPr lang="en-AU" dirty="0"/>
              <a:t>mtm@student.unimelb.edu.au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342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065329" cy="2272930"/>
          </a:xfrm>
        </p:spPr>
        <p:txBody>
          <a:bodyPr/>
          <a:lstStyle/>
          <a:p>
            <a:r>
              <a:rPr lang="en-AU" dirty="0"/>
              <a:t>Part 1 </a:t>
            </a:r>
          </a:p>
          <a:p>
            <a:r>
              <a:rPr lang="en-AU" dirty="0"/>
              <a:t>challenges &amp; Strategy Design</a:t>
            </a:r>
            <a:br>
              <a:rPr lang="en-AU" dirty="0"/>
            </a:b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45985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95" y="1795557"/>
            <a:ext cx="11408409" cy="4376944"/>
          </a:xfrm>
        </p:spPr>
        <p:txBody>
          <a:bodyPr/>
          <a:lstStyle/>
          <a:p>
            <a:r>
              <a:rPr lang="en-AU" sz="2800" b="1" dirty="0"/>
              <a:t>Computation Time</a:t>
            </a:r>
          </a:p>
          <a:p>
            <a:r>
              <a:rPr lang="en-AU" sz="2800" dirty="0"/>
              <a:t>	Each step just has 1 second to calculate.</a:t>
            </a:r>
          </a:p>
          <a:p>
            <a:pPr marL="457200" indent="-457200">
              <a:buAutoNum type="arabicPeriod"/>
            </a:pPr>
            <a:endParaRPr lang="en-AU" sz="2800" dirty="0"/>
          </a:p>
          <a:p>
            <a:r>
              <a:rPr lang="en-AU" sz="2800" b="1" dirty="0"/>
              <a:t>Compatibility</a:t>
            </a:r>
          </a:p>
          <a:p>
            <a:r>
              <a:rPr lang="en-AU" sz="2800" dirty="0"/>
              <a:t>	There are plenty of random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1526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065329" cy="2272930"/>
          </a:xfrm>
        </p:spPr>
        <p:txBody>
          <a:bodyPr/>
          <a:lstStyle/>
          <a:p>
            <a:r>
              <a:rPr lang="en-AU" dirty="0"/>
              <a:t>Part 2</a:t>
            </a:r>
          </a:p>
          <a:p>
            <a:r>
              <a:rPr lang="en-AU" dirty="0"/>
              <a:t>Techniques Uses</a:t>
            </a:r>
            <a:br>
              <a:rPr lang="en-AU" dirty="0"/>
            </a:b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07419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pic>
        <p:nvPicPr>
          <p:cNvPr id="13" name="图片 12" descr="手机屏幕截图&#10;&#10;描述已自动生成">
            <a:extLst>
              <a:ext uri="{FF2B5EF4-FFF2-40B4-BE49-F238E27FC236}">
                <a16:creationId xmlns:a16="http://schemas.microsoft.com/office/drawing/2014/main" id="{5C8A99DC-FE8D-48EB-8DAB-E0EC52D60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19" y="1390360"/>
            <a:ext cx="9358444" cy="467420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8D186F5-CC4D-4AF7-85C3-FB0838C1CFBA}"/>
              </a:ext>
            </a:extLst>
          </p:cNvPr>
          <p:cNvSpPr/>
          <p:nvPr/>
        </p:nvSpPr>
        <p:spPr>
          <a:xfrm>
            <a:off x="1262019" y="3152165"/>
            <a:ext cx="9358444" cy="55367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BF8391-1AD9-4DC7-A843-1101ECB5BC7E}"/>
              </a:ext>
            </a:extLst>
          </p:cNvPr>
          <p:cNvSpPr/>
          <p:nvPr/>
        </p:nvSpPr>
        <p:spPr>
          <a:xfrm>
            <a:off x="1262019" y="3705836"/>
            <a:ext cx="9358444" cy="47188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2145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Heuristic Search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41" y="2247160"/>
            <a:ext cx="8416583" cy="4376944"/>
          </a:xfrm>
        </p:spPr>
        <p:txBody>
          <a:bodyPr/>
          <a:lstStyle/>
          <a:p>
            <a:r>
              <a:rPr lang="en-AU" sz="2800" b="1" dirty="0"/>
              <a:t>Basic Idea:</a:t>
            </a:r>
          </a:p>
          <a:p>
            <a:endParaRPr lang="en-AU" sz="2800" dirty="0"/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US" sz="2800" dirty="0"/>
              <a:t>Assuming that the environment is static when doing the heuristic search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AU" sz="2800" dirty="0"/>
              <a:t>Conversion strategy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5625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9AEB-1F14-3943-8C3B-65D033EA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Heuristic Search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2FBE-AEDC-E246-B0EB-9FB3650BA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25" y="1282426"/>
            <a:ext cx="4009459" cy="3786931"/>
          </a:xfrm>
        </p:spPr>
        <p:txBody>
          <a:bodyPr/>
          <a:lstStyle/>
          <a:p>
            <a:r>
              <a:rPr lang="en-AU" b="1" dirty="0"/>
              <a:t>Problems:</a:t>
            </a:r>
          </a:p>
          <a:p>
            <a:pPr marL="774900" lvl="2" indent="-342900"/>
            <a:r>
              <a:rPr lang="en-AU" dirty="0" err="1"/>
              <a:t>SafeFoodProblem</a:t>
            </a:r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r>
              <a:rPr lang="en-AU" dirty="0" err="1"/>
              <a:t>SearchCapsuleProblem</a:t>
            </a:r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F03C-B360-6C4A-9023-A90084FF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85EF5-26E1-3B41-B415-2AB51256F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8" y="2090855"/>
            <a:ext cx="3255111" cy="2170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6BACFF-284F-894C-95AC-754E2BF19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2" y="4536831"/>
            <a:ext cx="3534507" cy="23211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258746-AC50-554E-98D8-AC3FD0B3CDAF}"/>
              </a:ext>
            </a:extLst>
          </p:cNvPr>
          <p:cNvSpPr txBox="1">
            <a:spLocks/>
          </p:cNvSpPr>
          <p:nvPr/>
        </p:nvSpPr>
        <p:spPr>
          <a:xfrm>
            <a:off x="3810668" y="197388"/>
            <a:ext cx="3566078" cy="3786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None/>
            </a:pPr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r>
              <a:rPr lang="en-AU" dirty="0" err="1"/>
              <a:t>DangerousFoodProblem</a:t>
            </a:r>
            <a:endParaRPr lang="en-AU" dirty="0"/>
          </a:p>
          <a:p>
            <a:pPr lvl="2" indent="0">
              <a:buNone/>
            </a:pPr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endParaRPr lang="en-AU" dirty="0"/>
          </a:p>
          <a:p>
            <a:pPr marL="774900" lvl="2" indent="-342900"/>
            <a:r>
              <a:rPr lang="en-AU" dirty="0" err="1"/>
              <a:t>EscapeStuckProblem</a:t>
            </a:r>
            <a:endParaRPr lang="en-AU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76E58D-AC77-6E44-B13C-6F9D1CFA3D26}"/>
              </a:ext>
            </a:extLst>
          </p:cNvPr>
          <p:cNvSpPr/>
          <p:nvPr/>
        </p:nvSpPr>
        <p:spPr>
          <a:xfrm>
            <a:off x="8096319" y="1690743"/>
            <a:ext cx="2908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4900" lvl="2" indent="-342900"/>
            <a:r>
              <a:rPr lang="en-US" altLang="zh-CN" sz="2000" dirty="0"/>
              <a:t>—</a:t>
            </a:r>
            <a:r>
              <a:rPr lang="zh-CN" altLang="en-US" sz="2000" dirty="0"/>
              <a:t> </a:t>
            </a:r>
            <a:r>
              <a:rPr lang="en-AU" sz="2000" dirty="0" err="1"/>
              <a:t>BackHomeProblem</a:t>
            </a:r>
            <a:endParaRPr lang="en-AU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FEE1FB-6692-D14D-BD77-12F78F9B0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91" y="2090853"/>
            <a:ext cx="3256111" cy="2170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B32972-F58F-E24D-B00F-B1E973F36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14" y="2090189"/>
            <a:ext cx="3256111" cy="2170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69CC7B-9DCD-F949-9778-F9DB4929F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978" y="4536831"/>
            <a:ext cx="3435840" cy="2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A* Algorithm – Offensive Agent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DE60C-F385-414C-8B4B-3519993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723" y="2134491"/>
            <a:ext cx="4588200" cy="3058799"/>
          </a:xfrm>
        </p:spPr>
        <p:txBody>
          <a:bodyPr/>
          <a:lstStyle/>
          <a:p>
            <a:r>
              <a:rPr lang="en-AU" dirty="0"/>
              <a:t> </a:t>
            </a:r>
            <a:r>
              <a:rPr lang="en-AU" sz="2800" b="1" dirty="0"/>
              <a:t>Strategy:</a:t>
            </a:r>
          </a:p>
          <a:p>
            <a:pPr marL="774900" lvl="2" indent="-342900" algn="just">
              <a:buFont typeface="Arial" panose="020B0604020202020204" pitchFamily="34" charset="0"/>
              <a:buChar char="•"/>
            </a:pPr>
            <a:r>
              <a:rPr lang="en-AU" sz="2800" dirty="0"/>
              <a:t>If the enemy ghosts were observable, our agent would try to find the nearest capsule or just return home as soon as possible.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lvl="2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0F273-6273-EF40-A235-AEC4692C6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1" y="2134490"/>
            <a:ext cx="4588200" cy="3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7705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Melbourne</Template>
  <TotalTime>498</TotalTime>
  <Words>350</Words>
  <Application>Microsoft Office PowerPoint</Application>
  <PresentationFormat>宽屏</PresentationFormat>
  <Paragraphs>137</Paragraphs>
  <Slides>23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演示文稿</vt:lpstr>
      <vt:lpstr>PowerPoint 演示文稿</vt:lpstr>
      <vt:lpstr>PowerPoint 演示文稿</vt:lpstr>
      <vt:lpstr>Challenges</vt:lpstr>
      <vt:lpstr>PowerPoint 演示文稿</vt:lpstr>
      <vt:lpstr>Design Choices</vt:lpstr>
      <vt:lpstr>Heuristic Search Algorithm</vt:lpstr>
      <vt:lpstr>Heuristic Search Algorithm</vt:lpstr>
      <vt:lpstr>A* Algorithm – Offensive Agent</vt:lpstr>
      <vt:lpstr>A* Algorithm – Offensive Agent</vt:lpstr>
      <vt:lpstr>A* Algorithm – Defensive Agent</vt:lpstr>
      <vt:lpstr>A* Algorithm – Defensive Agent</vt:lpstr>
      <vt:lpstr>Improvements</vt:lpstr>
      <vt:lpstr>Approximate Q-Learning – Offensive Agent</vt:lpstr>
      <vt:lpstr>Approximate Q-Learning – Offensive Agent</vt:lpstr>
      <vt:lpstr>PowerPoint 演示文稿</vt:lpstr>
      <vt:lpstr>Conclusion</vt:lpstr>
      <vt:lpstr>Future Improvement</vt:lpstr>
      <vt:lpstr>PowerPoint 演示文稿</vt:lpstr>
      <vt:lpstr>Heuristic Search Algorithm</vt:lpstr>
      <vt:lpstr>Approximate Q-Learning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陆 建宏</dc:creator>
  <cp:lastModifiedBy>Tong MU</cp:lastModifiedBy>
  <cp:revision>34</cp:revision>
  <dcterms:created xsi:type="dcterms:W3CDTF">2019-10-14T10:02:20Z</dcterms:created>
  <dcterms:modified xsi:type="dcterms:W3CDTF">2019-10-24T10:17:42Z</dcterms:modified>
</cp:coreProperties>
</file>